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57" r:id="rId3"/>
    <p:sldId id="450" r:id="rId4"/>
    <p:sldId id="451" r:id="rId5"/>
    <p:sldId id="445" r:id="rId6"/>
    <p:sldId id="446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05" r:id="rId15"/>
    <p:sldId id="293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643"/>
    <a:srgbClr val="88F8ED"/>
    <a:srgbClr val="0CC5B3"/>
    <a:srgbClr val="076F65"/>
    <a:srgbClr val="3DBCAE"/>
    <a:srgbClr val="29D790"/>
    <a:srgbClr val="07DD9B"/>
    <a:srgbClr val="42D0B5"/>
    <a:srgbClr val="42CAB3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90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3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2.svg"/><Relationship Id="rId9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33.svg"/><Relationship Id="rId26" Type="http://schemas.openxmlformats.org/officeDocument/2006/relationships/image" Target="../media/image12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17" Type="http://schemas.openxmlformats.org/officeDocument/2006/relationships/image" Target="../media/image32.png"/><Relationship Id="rId25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20" Type="http://schemas.openxmlformats.org/officeDocument/2006/relationships/image" Target="../media/image35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10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10" Type="http://schemas.openxmlformats.org/officeDocument/2006/relationships/image" Target="../media/image20.svg"/><Relationship Id="rId19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19.png"/><Relationship Id="rId14" Type="http://schemas.openxmlformats.org/officeDocument/2006/relationships/image" Target="../media/image16.svg"/><Relationship Id="rId22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2.svg"/><Relationship Id="rId9" Type="http://schemas.openxmlformats.org/officeDocument/2006/relationships/image" Target="../media/image2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E455B074-35B9-4302-B89A-5E18A7B1B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DF4244FD-C767-4432-ADB1-9A7178241A5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41A8F80-FAAE-4627-AD82-1F35C9E4338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4666343"/>
            <a:ext cx="3540238" cy="219165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3F574D9-F886-48C7-B1D3-03B4D8E9B7C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60894" y="0"/>
            <a:ext cx="5031106" cy="211908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C668036-317A-41E5-B88F-901FD4899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8375" t="21979"/>
          <a:stretch/>
        </p:blipFill>
        <p:spPr>
          <a:xfrm>
            <a:off x="1" y="0"/>
            <a:ext cx="896080" cy="63863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360734A0-04B1-473B-95CB-7A22BC2280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0668" b="34524"/>
          <a:stretch/>
        </p:blipFill>
        <p:spPr>
          <a:xfrm>
            <a:off x="10576341" y="5445615"/>
            <a:ext cx="1615659" cy="141238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D3A5DE1F-51AF-4FB8-AA58-45D94D4F71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18176" y="4666343"/>
            <a:ext cx="81571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1D7EEA6-BF1F-48D9-B098-23608A118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1190" b="24880"/>
          <a:stretch/>
        </p:blipFill>
        <p:spPr>
          <a:xfrm>
            <a:off x="9739086" y="5573547"/>
            <a:ext cx="2452914" cy="128445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AFA551E-803E-4ACB-AA4B-CEF7B24A2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"/>
            <a:ext cx="2496457" cy="10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4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FBBE422-C28D-45A4-A275-471252FC6F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0" y="0"/>
            <a:ext cx="2076957" cy="14732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E0F4BFE-7D2A-4006-BE3D-8567B5EAD5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1433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79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1D7EEA6-BF1F-48D9-B098-23608A118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1190" b="24880"/>
          <a:stretch/>
        </p:blipFill>
        <p:spPr>
          <a:xfrm>
            <a:off x="9739086" y="5573547"/>
            <a:ext cx="2452914" cy="128445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AFA551E-803E-4ACB-AA4B-CEF7B24A2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5806500"/>
            <a:ext cx="2496457" cy="10515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829FBCF-B687-4F78-9DEB-57102A616A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342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33D65890-B01F-40E4-95D9-5A1279FDF6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13717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9015CCBB-1173-4F8F-B011-0F979FB30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40091" y="1117600"/>
            <a:ext cx="2964566" cy="2087722"/>
          </a:xfrm>
          <a:prstGeom prst="roundRect">
            <a:avLst>
              <a:gd name="adj" fmla="val 809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792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CB732806-44AC-4A6B-AF56-E2AF6AD370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5192486"/>
            <a:ext cx="2348086" cy="166551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5931F2-640A-4F74-8587-D0150CFEDE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"/>
            <a:ext cx="2452914" cy="103316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A988DA7-016D-45AD-B788-EBAC5AD17C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843913" y="5192486"/>
            <a:ext cx="2348086" cy="16655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3D9FC60-2060-434F-91F8-A084EEEF741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739086" y="1"/>
            <a:ext cx="2452914" cy="1033160"/>
          </a:xfrm>
          <a:prstGeom prst="rect">
            <a:avLst/>
          </a:prstGeom>
        </p:spPr>
      </p:pic>
      <p:sp>
        <p:nvSpPr>
          <p:cNvPr id="12" name="그림 개체 틀 12">
            <a:extLst>
              <a:ext uri="{FF2B5EF4-FFF2-40B4-BE49-F238E27FC236}">
                <a16:creationId xmlns:a16="http://schemas.microsoft.com/office/drawing/2014/main" id="{1F79131D-5AAE-4FB6-A903-42C5ADDDD70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17590" y="1456145"/>
            <a:ext cx="4000509" cy="4000498"/>
          </a:xfrm>
          <a:prstGeom prst="roundRect">
            <a:avLst>
              <a:gd name="adj" fmla="val 68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78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D3EDF0-E9F4-4617-87AC-9A9ED70BDF1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4397829"/>
            <a:ext cx="2148609" cy="246017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2DC37CC-E577-41A3-92E9-9BA0F9C5D8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390742" y="0"/>
            <a:ext cx="2801257" cy="1179881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17E72DE-8216-4552-9E9A-FD13F67F3A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066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776D4B3-D109-4456-8ACB-A890367680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426985"/>
            <a:ext cx="2017485" cy="143101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5CADEB9-13FB-47FC-82A0-5A61A3B84B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295722" y="5256550"/>
            <a:ext cx="3896278" cy="1601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8FE683D-4076-47F6-8304-B019BEC9E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7056" t="20336"/>
          <a:stretch/>
        </p:blipFill>
        <p:spPr>
          <a:xfrm>
            <a:off x="0" y="0"/>
            <a:ext cx="1264471" cy="130628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A80689F-378C-4B16-838F-A3378966AE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4385" y="551544"/>
            <a:ext cx="349592" cy="391886"/>
          </a:xfrm>
          <a:prstGeom prst="rect">
            <a:avLst/>
          </a:prstGeom>
        </p:spPr>
      </p:pic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CAB6B5E-6A70-4C40-809A-E5D87A8D07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17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854C242-85C8-472D-B904-3E0F17A43E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456322" y="5122322"/>
            <a:ext cx="1618343" cy="185301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73EAFBA-80C3-4E53-81F8-CF043D5EBD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H="1">
            <a:off x="117335" y="5122322"/>
            <a:ext cx="1618343" cy="1853013"/>
          </a:xfrm>
          <a:prstGeom prst="rect">
            <a:avLst/>
          </a:prstGeom>
        </p:spPr>
      </p:pic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204043E5-66F6-4518-A513-FC2DC638BD2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C842669E-C71A-4EAF-82B1-2D8CD78003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BB0A49A3-38AF-4BE9-85E3-2ED10860E9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15A77998-3F50-440A-B6A5-2B2B8722FA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767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EF89279-CA88-4075-BF59-3875C7DF95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7023" y="5078186"/>
            <a:ext cx="2874977" cy="177981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2268E77-A379-4C7C-88E3-3985329829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380343" cy="1002593"/>
          </a:xfrm>
          <a:prstGeom prst="rect">
            <a:avLst/>
          </a:prstGeom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43026B62-61C4-4500-9274-D6C2A88F29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8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FBBE422-C28D-45A4-A275-471252FC6F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384800"/>
            <a:ext cx="2076957" cy="14732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C19CF11-FFF1-4009-9591-A5EB415CE7F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9812303" y="0"/>
            <a:ext cx="2379697" cy="1473200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114421B8-5C1F-4990-9048-50C55DD783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91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bg>
      <p:bgPr>
        <a:solidFill>
          <a:srgbClr val="222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1D7EEA6-BF1F-48D9-B098-23608A118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1190" b="24880"/>
          <a:stretch/>
        </p:blipFill>
        <p:spPr>
          <a:xfrm>
            <a:off x="9739086" y="5573547"/>
            <a:ext cx="2452914" cy="128445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AFA551E-803E-4ACB-AA4B-CEF7B24A2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"/>
            <a:ext cx="2496457" cy="1051500"/>
          </a:xfrm>
          <a:prstGeom prst="rect">
            <a:avLst/>
          </a:prstGeom>
        </p:spPr>
      </p:pic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2F289AB7-1C49-48FE-B48C-80F01B9772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25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FBBE422-C28D-45A4-A275-471252FC6F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384800"/>
            <a:ext cx="2076957" cy="14732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C19CF11-FFF1-4009-9591-A5EB415CE7F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2303" y="5384800"/>
            <a:ext cx="2379697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92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1D614F7A-6F35-4C29-8746-95CBA54E70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176" y="768264"/>
            <a:ext cx="1914100" cy="2191657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C534636-7B14-4056-8992-D01CA9EBCA6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5576" y="260368"/>
            <a:ext cx="3089857" cy="219165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0081E61-24D1-409B-B4F4-1FE210EC33D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98" y="2295063"/>
            <a:ext cx="3896278" cy="16014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7CA19F19-E266-459F-B0CD-0C695C4450C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69166" y="4115788"/>
            <a:ext cx="3540238" cy="219165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D0687BC9-0F7A-4ACB-8E64-E1433DDD072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29327" y="4666344"/>
            <a:ext cx="3896280" cy="1641101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E6F5B528-C270-4A98-8C23-6A57A9C8F24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5730" y="904131"/>
            <a:ext cx="2037602" cy="219165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5E0F74F-5900-4BD2-BB54-DC5C6E092C5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567" y="4333131"/>
            <a:ext cx="2877464" cy="219165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B8BFAA1-2877-4234-8E00-10213A618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23203" y="2078549"/>
            <a:ext cx="1092531" cy="91440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B948F0AD-40A9-4CA2-8527-C9ACFFBCB7A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45604" y="3048671"/>
            <a:ext cx="863303" cy="9144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3EB56DD9-631F-4F44-B1A6-2D59852A37EF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85474" y="3125028"/>
            <a:ext cx="81571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2BA47AF1-78F5-4ABB-9F93-CAE33E532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0E85A13-943B-4A6E-A069-5ABE63212B9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1D7EEA6-BF1F-48D9-B098-23608A118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1190" b="24880"/>
          <a:stretch/>
        </p:blipFill>
        <p:spPr>
          <a:xfrm>
            <a:off x="9739086" y="5573547"/>
            <a:ext cx="2452914" cy="128445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AFA551E-803E-4ACB-AA4B-CEF7B24A2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5806500"/>
            <a:ext cx="2496457" cy="10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CB732806-44AC-4A6B-AF56-E2AF6AD370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5192486"/>
            <a:ext cx="2348086" cy="166551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5931F2-640A-4F74-8587-D0150CFEDE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"/>
            <a:ext cx="2452914" cy="103316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A988DA7-016D-45AD-B788-EBAC5AD17C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843913" y="5192486"/>
            <a:ext cx="2348086" cy="16655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3D9FC60-2060-434F-91F8-A084EEEF741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739086" y="1"/>
            <a:ext cx="2452914" cy="10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4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D3EDF0-E9F4-4617-87AC-9A9ED70BDF1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4397829"/>
            <a:ext cx="2148609" cy="246017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2DC37CC-E577-41A3-92E9-9BA0F9C5D8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390742" y="0"/>
            <a:ext cx="2801257" cy="11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776D4B3-D109-4456-8ACB-A890367680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426985"/>
            <a:ext cx="2017485" cy="143101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5CADEB9-13FB-47FC-82A0-5A61A3B84B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295722" y="5256550"/>
            <a:ext cx="3896278" cy="1601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8FE683D-4076-47F6-8304-B019BEC9E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7056" t="20336"/>
          <a:stretch/>
        </p:blipFill>
        <p:spPr>
          <a:xfrm>
            <a:off x="0" y="0"/>
            <a:ext cx="1264471" cy="130628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A80689F-378C-4B16-838F-A3378966AE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4385" y="551544"/>
            <a:ext cx="349592" cy="3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854C242-85C8-472D-B904-3E0F17A43E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456322" y="5122322"/>
            <a:ext cx="1618343" cy="185301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73EAFBA-80C3-4E53-81F8-CF043D5EBD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H="1">
            <a:off x="117335" y="5122322"/>
            <a:ext cx="1618343" cy="18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EF89279-CA88-4075-BF59-3875C7DF95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2286" y="5465268"/>
            <a:ext cx="2249714" cy="139273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2268E77-A379-4C7C-88E3-3985329829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-1" y="5827486"/>
            <a:ext cx="2446632" cy="10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5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AD16DBBD-FF62-47F1-B24C-B538778E1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78F875-67BE-49FD-A6BD-BCFDF3FEB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FBBE422-C28D-45A4-A275-471252FC6F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384800"/>
            <a:ext cx="2076957" cy="14732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C19CF11-FFF1-4009-9591-A5EB415CE7F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9812303" y="0"/>
            <a:ext cx="2379697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687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6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12F2B8-3D54-4A7C-8C3D-6FB888576609}"/>
              </a:ext>
            </a:extLst>
          </p:cNvPr>
          <p:cNvSpPr txBox="1"/>
          <p:nvPr/>
        </p:nvSpPr>
        <p:spPr>
          <a:xfrm>
            <a:off x="595532" y="1982450"/>
            <a:ext cx="110009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 Subject Line A/B Testing for E-commerce Campaigns</a:t>
            </a:r>
            <a:endParaRPr lang="ko-KR" alt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FDCEB-EF06-4A35-981D-796C1338B372}"/>
              </a:ext>
            </a:extLst>
          </p:cNvPr>
          <p:cNvSpPr txBox="1"/>
          <p:nvPr/>
        </p:nvSpPr>
        <p:spPr>
          <a:xfrm>
            <a:off x="2096084" y="3810322"/>
            <a:ext cx="8778241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the impact of Personalized vs. Urgency-based subject lines on Open Rate, CTR, and Conversions.</a:t>
            </a:r>
          </a:p>
          <a:p>
            <a:pPr algn="ctr"/>
            <a:endParaRPr lang="ko-KR" alt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4FCE6-8BF7-B9D2-ED3A-709B8337B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F1B430-10C8-21BD-8804-9C58E77A4577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Statistical Significance – CTR</a:t>
            </a:r>
            <a:endParaRPr lang="ko-KR" altLang="en-US" sz="1400" b="1" dirty="0">
              <a:solidFill>
                <a:srgbClr val="222643"/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F33FA3-03CC-21E2-925E-C0FD1E984BA8}"/>
              </a:ext>
            </a:extLst>
          </p:cNvPr>
          <p:cNvSpPr txBox="1">
            <a:spLocks/>
          </p:cNvSpPr>
          <p:nvPr/>
        </p:nvSpPr>
        <p:spPr>
          <a:xfrm>
            <a:off x="7702064" y="2409092"/>
            <a:ext cx="4227340" cy="2039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Z-score: -24.25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Interpretation: 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Z-score is far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beyond the rejection region.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Urgency-based subject lines drive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significantly higher CTR.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CD101-A29F-464F-DA12-AD639D90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770206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B2DBB-0A48-F11C-2664-25E17982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C1AF72-9527-BCD8-2442-9588D7D09132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Statistical Significance – Conversion Rate</a:t>
            </a:r>
            <a:endParaRPr lang="ko-KR" altLang="en-US" sz="1400" b="1" dirty="0">
              <a:solidFill>
                <a:srgbClr val="222643"/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4A38CC-0C68-C57B-4A9F-7E55FADEDD2B}"/>
              </a:ext>
            </a:extLst>
          </p:cNvPr>
          <p:cNvSpPr txBox="1">
            <a:spLocks/>
          </p:cNvSpPr>
          <p:nvPr/>
        </p:nvSpPr>
        <p:spPr>
          <a:xfrm>
            <a:off x="7702063" y="2205110"/>
            <a:ext cx="4199205" cy="24477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Z-score: -17.60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Interpretation: </a:t>
            </a:r>
            <a:r>
              <a:rPr lang="en-US" sz="1400" b="0" i="0" dirty="0">
                <a:solidFill>
                  <a:srgbClr val="CCCC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Z-score is far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beyond the rejection region.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Urgency-based subject lines drive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significantly higher Conversions.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0DF4B-C471-A50E-0D53-3606B66F3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785"/>
            <a:ext cx="7702063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8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C78-02FD-34D3-3742-FDF3EBFC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EF9A3F-F297-055F-D5AC-51EBE9AC22DD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Key Insights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C4F9C-FC0E-C70A-2538-C2234BB07D62}"/>
              </a:ext>
            </a:extLst>
          </p:cNvPr>
          <p:cNvSpPr txBox="1"/>
          <p:nvPr/>
        </p:nvSpPr>
        <p:spPr>
          <a:xfrm>
            <a:off x="1575580" y="1743764"/>
            <a:ext cx="86657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 subject lines excel in Open Rates, </a:t>
            </a:r>
          </a:p>
          <a:p>
            <a:pPr algn="l"/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meaning users find them more engaging.</a:t>
            </a:r>
          </a:p>
          <a:p>
            <a:pPr algn="l"/>
            <a:endParaRPr lang="en-US" sz="32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Urgency-based subject lines drive higher CTR </a:t>
            </a:r>
          </a:p>
          <a:p>
            <a:pPr algn="l"/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 conversions, leading to more sales.</a:t>
            </a:r>
          </a:p>
          <a:p>
            <a:pPr algn="l"/>
            <a:endParaRPr lang="en-US" sz="320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Statistical testing confirms that these differences </a:t>
            </a:r>
          </a:p>
          <a:p>
            <a:pPr algn="l"/>
            <a:r>
              <a:rPr lang="en-US" sz="320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significant and not due to randomness.</a:t>
            </a:r>
          </a:p>
        </p:txBody>
      </p:sp>
    </p:spTree>
    <p:extLst>
      <p:ext uri="{BB962C8B-B14F-4D97-AF65-F5344CB8AC3E}">
        <p14:creationId xmlns:p14="http://schemas.microsoft.com/office/powerpoint/2010/main" val="304679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5EB53-FB37-E194-6D55-C60641A8F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4DBC4F-8309-1AFB-820C-39BA328ED921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Actionable Recommendations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D5E1A-4DFF-5240-42CA-793386B18A1F}"/>
              </a:ext>
            </a:extLst>
          </p:cNvPr>
          <p:cNvSpPr txBox="1"/>
          <p:nvPr/>
        </p:nvSpPr>
        <p:spPr>
          <a:xfrm>
            <a:off x="1167615" y="2095456"/>
            <a:ext cx="99458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✅ Use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 Subject Lines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to maximize email opens.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 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"Sarah, your exclusive deal is inside!“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✅ Incorporate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Urgency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 follow-up emails to drive clicks and purchases.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 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"Only 2 hours left to claim your 50% discount!“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✅ Combine both strategies for maximum impact!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 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"Mark, your VIP deal expires in 1 hour! ⏳“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✅ Test different subject lines regularly to continuously optimize campaigns.</a:t>
            </a:r>
          </a:p>
        </p:txBody>
      </p:sp>
    </p:spTree>
    <p:extLst>
      <p:ext uri="{BB962C8B-B14F-4D97-AF65-F5344CB8AC3E}">
        <p14:creationId xmlns:p14="http://schemas.microsoft.com/office/powerpoint/2010/main" val="364306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195539-5D8F-6268-D58F-61195C0ECA29}"/>
              </a:ext>
            </a:extLst>
          </p:cNvPr>
          <p:cNvSpPr/>
          <p:nvPr/>
        </p:nvSpPr>
        <p:spPr>
          <a:xfrm>
            <a:off x="584200" y="1073524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04634-EA0B-0B6D-4387-46E92207194E}"/>
              </a:ext>
            </a:extLst>
          </p:cNvPr>
          <p:cNvSpPr txBox="1"/>
          <p:nvPr/>
        </p:nvSpPr>
        <p:spPr>
          <a:xfrm>
            <a:off x="1811214" y="2273999"/>
            <a:ext cx="851447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A/B testing project provides actionable insights into optimizing email marketing campaigns.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Personalization boosts open rates, while urgency drives 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conversions.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 leveraging these findings, businesses can enhance 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engagement and boost sales.</a:t>
            </a:r>
          </a:p>
        </p:txBody>
      </p:sp>
    </p:spTree>
    <p:extLst>
      <p:ext uri="{BB962C8B-B14F-4D97-AF65-F5344CB8AC3E}">
        <p14:creationId xmlns:p14="http://schemas.microsoft.com/office/powerpoint/2010/main" val="269453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63D2A7-BDE9-4C83-BBDD-C659C5096DDD}"/>
              </a:ext>
            </a:extLst>
          </p:cNvPr>
          <p:cNvSpPr txBox="1"/>
          <p:nvPr/>
        </p:nvSpPr>
        <p:spPr>
          <a:xfrm>
            <a:off x="2946400" y="2828836"/>
            <a:ext cx="629920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chemeClr val="bg1"/>
                </a:solidFill>
                <a:latin typeface="+mn-lt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23C24C-C79A-4F9A-B32F-9FBC734AC3B5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Project Overview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170E1-BBE0-A96B-9364-E66906510A1F}"/>
              </a:ext>
            </a:extLst>
          </p:cNvPr>
          <p:cNvSpPr txBox="1"/>
          <p:nvPr/>
        </p:nvSpPr>
        <p:spPr>
          <a:xfrm>
            <a:off x="1012875" y="2090172"/>
            <a:ext cx="94394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project analyzes the impact of two subject line strategies: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Urgency-Based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metrics: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 Rate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Click-Through Rate (CTR)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</a:p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Conversion Rate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Goal: Identify the most effective subject line strategy to engage users and drive conversions.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FC866-F064-37EF-83C1-46807A92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C4AD3D-4FEC-E09B-5989-DB057EE88B0E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Problem Statement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176ED-E342-96DD-47D4-E016FE806A48}"/>
              </a:ext>
            </a:extLst>
          </p:cNvPr>
          <p:cNvSpPr txBox="1"/>
          <p:nvPr/>
        </p:nvSpPr>
        <p:spPr>
          <a:xfrm>
            <a:off x="379826" y="2095456"/>
            <a:ext cx="1071958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Many e-commerce businesses face challenges with low engagement in email marketing.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Users often ignore or delete promotional emails without opening them.</a:t>
            </a:r>
          </a:p>
          <a:p>
            <a:pPr algn="l"/>
            <a:endParaRPr lang="en-US" sz="28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project investigates whether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Personalized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Urgency-Based 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subject lines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194161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AF0F-9F32-1420-D491-16FF7485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D4B1E5-C765-EE99-AFFE-9AA1A9975693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rgbClr val="222643"/>
                </a:solidFill>
                <a:latin typeface="+mj-lt"/>
              </a:rPr>
              <a:t>Subject Line Variants and Examples</a:t>
            </a:r>
            <a:endParaRPr lang="ko-KR" altLang="en-US" sz="3200" b="1" dirty="0">
              <a:solidFill>
                <a:srgbClr val="222643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40614-1E90-8EBE-1F42-CE67A45C592A}"/>
              </a:ext>
            </a:extLst>
          </p:cNvPr>
          <p:cNvSpPr txBox="1"/>
          <p:nvPr/>
        </p:nvSpPr>
        <p:spPr>
          <a:xfrm>
            <a:off x="1055077" y="2098667"/>
            <a:ext cx="8665698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 Personalized Subject Lines</a:t>
            </a:r>
          </a:p>
          <a:p>
            <a:pPr algn="l">
              <a:spcAft>
                <a:spcPts val="1200"/>
              </a:spcAft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Tailored to the recipient's name, past behavior, or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 </a:t>
            </a:r>
            <a:r>
              <a:rPr lang="en-US" sz="20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"John, your exclusive offer is waiting! </a:t>
            </a:r>
            <a:r>
              <a:rPr lang="en-US" sz="2000" b="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🎉</a:t>
            </a:r>
            <a:r>
              <a:rPr lang="en-US" sz="20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Expected Outcome: Increased engagement by making the email feel relevant.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 Urgency-Based Subject Lines</a:t>
            </a:r>
          </a:p>
          <a:p>
            <a:pPr algn="l">
              <a:spcAft>
                <a:spcPts val="1200"/>
              </a:spcAft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Creates a sense of urgency or scarcity.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 </a:t>
            </a:r>
            <a:r>
              <a:rPr lang="en-US" sz="20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"Hurry! Your 50% discount expires in 3 hours! </a:t>
            </a:r>
            <a:r>
              <a:rPr lang="en-US" sz="2000" b="0" i="1" dirty="0">
                <a:solidFill>
                  <a:srgbClr val="CCCC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⏳</a:t>
            </a:r>
            <a:r>
              <a:rPr lang="en-US" sz="20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Expected Outcome: Drives immediate action due to FOMO (Fear of Missing Out).</a:t>
            </a:r>
          </a:p>
        </p:txBody>
      </p:sp>
    </p:spTree>
    <p:extLst>
      <p:ext uri="{BB962C8B-B14F-4D97-AF65-F5344CB8AC3E}">
        <p14:creationId xmlns:p14="http://schemas.microsoft.com/office/powerpoint/2010/main" val="207119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23C24C-C79A-4F9A-B32F-9FBC734AC3B5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rgbClr val="2226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en-US" altLang="ko-KR" sz="3200" b="1" dirty="0">
                <a:solidFill>
                  <a:srgbClr val="222643"/>
                </a:solidFill>
                <a:latin typeface="+mj-lt"/>
              </a:rPr>
              <a:t> Statement</a:t>
            </a:r>
            <a:endParaRPr lang="ko-KR" altLang="en-US" sz="3200" b="1" dirty="0">
              <a:solidFill>
                <a:srgbClr val="222643"/>
              </a:solidFill>
              <a:latin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066D8D-6A3E-73A9-5678-074064CB9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62934"/>
              </p:ext>
            </p:extLst>
          </p:nvPr>
        </p:nvGraphicFramePr>
        <p:xfrm>
          <a:off x="584201" y="2112366"/>
          <a:ext cx="11023599" cy="30900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74533">
                  <a:extLst>
                    <a:ext uri="{9D8B030D-6E8A-4147-A177-3AD203B41FA5}">
                      <a16:colId xmlns:a16="http://schemas.microsoft.com/office/drawing/2014/main" val="588762981"/>
                    </a:ext>
                  </a:extLst>
                </a:gridCol>
                <a:gridCol w="3674533">
                  <a:extLst>
                    <a:ext uri="{9D8B030D-6E8A-4147-A177-3AD203B41FA5}">
                      <a16:colId xmlns:a16="http://schemas.microsoft.com/office/drawing/2014/main" val="468559716"/>
                    </a:ext>
                  </a:extLst>
                </a:gridCol>
                <a:gridCol w="3674533">
                  <a:extLst>
                    <a:ext uri="{9D8B030D-6E8A-4147-A177-3AD203B41FA5}">
                      <a16:colId xmlns:a16="http://schemas.microsoft.com/office/drawing/2014/main" val="4043768490"/>
                    </a:ext>
                  </a:extLst>
                </a:gridCol>
              </a:tblGrid>
              <a:tr h="7239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Null Hypothesis (H₀)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Alternative Hypothesis (H₁)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76731903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Open Rate</a:t>
                      </a:r>
                      <a:endParaRPr lang="en-US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There is no significant difference </a:t>
                      </a:r>
                    </a:p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open rates between variants.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Personalized subject lines result in </a:t>
                      </a:r>
                    </a:p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higher open rates.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665122286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 (Click-Through Rate)</a:t>
                      </a:r>
                      <a:endParaRPr lang="en-US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There is no significant difference </a:t>
                      </a:r>
                    </a:p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CTR between variants.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Urgency-based subject lines result in higher CTR.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8799894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Conversion Rate</a:t>
                      </a:r>
                      <a:endParaRPr lang="en-US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There is no significant difference</a:t>
                      </a:r>
                    </a:p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conversion rates between </a:t>
                      </a:r>
                    </a:p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variants.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Urgency-based subject lines result in higher conversion rates.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1696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8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4BC0671-4E67-4677-94C1-239BAB385980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Metrics And Sample Size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201B88A-6532-C440-AAF6-CBC35934C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502" y="1557996"/>
                <a:ext cx="9488658" cy="49553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Key Metrics: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Open Rate = (Emails Opened / Emails Sent) × 100%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CTR = (Clicks / Opened Emails) × 100%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Conversion Rate = (Purchases / Clicks) × 100%</a:t>
                </a: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Sample Sizes: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1800" b="0" dirty="0">
                    <a:solidFill>
                      <a:schemeClr val="bg1"/>
                    </a:solidFill>
                  </a:rPr>
                  <a:t>Total emails sent: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=500,000</m:t>
                    </m:r>
                  </m:oMath>
                </a14:m>
                <a:endParaRPr lang="en-US" sz="1800" b="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1800" dirty="0">
                    <a:solidFill>
                      <a:schemeClr val="bg1"/>
                    </a:solidFill>
                  </a:rPr>
                  <a:t>Split evenly between groups: 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𝑝𝑒𝑟𝑠𝑜𝑛𝑎𝑙𝑖𝑧𝑒𝑑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=250,000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𝑈𝑟𝑔𝑒𝑛𝑐𝑦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=250,000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201B88A-6532-C440-AAF6-CBC35934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02" y="1557996"/>
                <a:ext cx="9488658" cy="4955345"/>
              </a:xfrm>
              <a:prstGeom prst="rect">
                <a:avLst/>
              </a:prstGeom>
              <a:blipFill>
                <a:blip r:embed="rId2"/>
                <a:stretch>
                  <a:fillRect l="-963" t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10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6743-C7A6-329F-3C06-3387B821C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E67BE8-83B3-224C-2F32-FE68A1A4C862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/>
              <a:t>Email Performance Comparison by Subject Line Variants</a:t>
            </a:r>
            <a:endParaRPr lang="ko-KR" altLang="en-US" sz="1100" b="1" dirty="0">
              <a:solidFill>
                <a:srgbClr val="222643"/>
              </a:solidFill>
              <a:latin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298ED8-F041-4A26-94CB-06D02CA46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44530"/>
              </p:ext>
            </p:extLst>
          </p:nvPr>
        </p:nvGraphicFramePr>
        <p:xfrm>
          <a:off x="584200" y="2112366"/>
          <a:ext cx="11023600" cy="28957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588762981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318025136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468559716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4043768490"/>
                    </a:ext>
                  </a:extLst>
                </a:gridCol>
              </a:tblGrid>
              <a:tr h="72393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Personalized (%)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Urgency (%)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Winner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376731903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Open Rate</a:t>
                      </a:r>
                      <a:endParaRPr lang="en-US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44.8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🟩 Personalized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665122286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</a:t>
                      </a:r>
                      <a:endParaRPr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🟩 Urgency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8799894"/>
                  </a:ext>
                </a:extLst>
              </a:tr>
              <a:tr h="723933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Conversion Rate</a:t>
                      </a:r>
                      <a:endParaRPr lang="en-US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🟩 Urgency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916963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21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EB84-CAAB-7DDE-5DCC-14F637D1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DB089-9057-EFE6-C547-F5E98DC3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83332"/>
            <a:ext cx="10529888" cy="54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6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365-D576-8710-EDAA-0EC96268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6A3450-2469-B3B1-D08F-D240D37C4A7C}"/>
              </a:ext>
            </a:extLst>
          </p:cNvPr>
          <p:cNvSpPr/>
          <p:nvPr/>
        </p:nvSpPr>
        <p:spPr>
          <a:xfrm>
            <a:off x="584200" y="693697"/>
            <a:ext cx="11023600" cy="6742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222643"/>
            </a:solidFill>
            <a:prstDash val="solid"/>
            <a:miter/>
          </a:ln>
        </p:spPr>
        <p:txBody>
          <a:bodyPr rot="0" spcFirstLastPara="0" vertOverflow="overflow" horzOverflow="overflow" vert="horz" wrap="square" lIns="288000" tIns="45720" rIns="28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Statistical Significance – Open Rate</a:t>
            </a:r>
            <a:endParaRPr lang="ko-KR" altLang="en-US" sz="1400" b="1" dirty="0">
              <a:solidFill>
                <a:srgbClr val="222643"/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AC57FF-6E8A-64EC-3CC9-04F7CED0EBFB}"/>
              </a:ext>
            </a:extLst>
          </p:cNvPr>
          <p:cNvSpPr txBox="1">
            <a:spLocks/>
          </p:cNvSpPr>
          <p:nvPr/>
        </p:nvSpPr>
        <p:spPr>
          <a:xfrm>
            <a:off x="7408595" y="2025746"/>
            <a:ext cx="4199205" cy="3601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Z-score: 33.38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Interpretation: The Z-score is far beyond the critical threshold (±1.96).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difference in open rates is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statistically significant.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Personalized subject lines are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significantly better for driving email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59D42-E376-6EE7-40D9-957695A3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175"/>
            <a:ext cx="7413674" cy="53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395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CC5B3"/>
            </a:gs>
            <a:gs pos="100000">
              <a:srgbClr val="29D790"/>
            </a:gs>
          </a:gsLst>
          <a:lin ang="2700000" scaled="0"/>
        </a:gradFill>
        <a:ln w="76200" cap="flat">
          <a:noFill/>
          <a:prstDash val="solid"/>
          <a:miter/>
        </a:ln>
        <a:effectLst>
          <a:outerShdw blurRad="63500" dist="63500" dir="5400000" algn="t" rotWithShape="0">
            <a:prstClr val="black">
              <a:alpha val="15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649</Words>
  <Application>Microsoft Office PowerPoint</Application>
  <PresentationFormat>Widescreen</PresentationFormat>
  <Paragraphs>122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Calibri</vt:lpstr>
      <vt:lpstr>Cambria Math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Olajimi Adeleke</cp:lastModifiedBy>
  <cp:revision>231</cp:revision>
  <dcterms:created xsi:type="dcterms:W3CDTF">2019-04-06T05:20:47Z</dcterms:created>
  <dcterms:modified xsi:type="dcterms:W3CDTF">2025-02-06T17:27:13Z</dcterms:modified>
</cp:coreProperties>
</file>